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6" r:id="rId4"/>
    <p:sldId id="267" r:id="rId5"/>
    <p:sldId id="270" r:id="rId6"/>
    <p:sldId id="269" r:id="rId7"/>
    <p:sldId id="263" r:id="rId8"/>
    <p:sldId id="264" r:id="rId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eu+W38lpOiW5xVX9n04/Q==" hashData="9kGDJHAkoM1JjsNhCMIT5TLS6ad5nf/Yz0KjtxCe2R4Uf6f2GcVbod2KXNypFvNjNmtQKU2t+E4CRC4LxH8Rag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Phillips" initials="RP" lastIdx="1" clrIdx="0">
    <p:extLst>
      <p:ext uri="{19B8F6BF-5375-455C-9EA6-DF929625EA0E}">
        <p15:presenceInfo xmlns:p15="http://schemas.microsoft.com/office/powerpoint/2012/main" userId="9a6cba2b7eac23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9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24T14:51:49.189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974C4-8DC9-4AB4-A58B-E387A6AC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429"/>
            <a:ext cx="12190474" cy="68571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745C1EA-7D14-4B80-BB93-09F39CE418D8}"/>
              </a:ext>
            </a:extLst>
          </p:cNvPr>
          <p:cNvGrpSpPr/>
          <p:nvPr userDrawn="1"/>
        </p:nvGrpSpPr>
        <p:grpSpPr>
          <a:xfrm>
            <a:off x="0" y="2085810"/>
            <a:ext cx="12192002" cy="3310649"/>
            <a:chOff x="0" y="3067665"/>
            <a:chExt cx="12192002" cy="2473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6362FBF-EA85-4989-A574-E13D813C9F79}"/>
                </a:ext>
              </a:extLst>
            </p:cNvPr>
            <p:cNvSpPr/>
            <p:nvPr/>
          </p:nvSpPr>
          <p:spPr>
            <a:xfrm rot="16200000" flipH="1">
              <a:off x="5882146" y="-2814481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252677A-A73F-4C65-B0ED-351694F61617}"/>
                </a:ext>
              </a:extLst>
            </p:cNvPr>
            <p:cNvSpPr/>
            <p:nvPr/>
          </p:nvSpPr>
          <p:spPr>
            <a:xfrm rot="5400000" flipH="1">
              <a:off x="5882148" y="-768847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pic>
          <p:nvPicPr>
            <p:cNvPr id="11" name="Picture 10" descr="A picture containing water&#10;&#10;Description automatically generated">
              <a:extLst>
                <a:ext uri="{FF2B5EF4-FFF2-40B4-BE49-F238E27FC236}">
                  <a16:creationId xmlns:a16="http://schemas.microsoft.com/office/drawing/2014/main" xmlns="" id="{C4773157-2755-48DE-99F8-D0D90272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6228"/>
              <a:ext cx="12192000" cy="18028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87D1ED8-5B24-4255-B39F-3A5DA9C9F841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8C3AF0-E99A-45FC-9BCE-2DA3C4388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D9641A-952A-4712-B9B0-CB7EBF95F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5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0395D1-0D1B-4440-A507-87771A421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68729E-AE0D-4919-BADA-763A67429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713194-B40D-47A2-8B1F-8551FB60A5F2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24D1C4-6AF0-4BC1-BA64-71016F4BE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F9BC4E-E040-4E1D-A9C1-F5F5E615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B27C2-2923-4146-80B8-AC6FBA52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19794F-D798-4DE5-AEAC-A7E146260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584820-1010-44F2-8C28-B20214AD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F7411-C456-4E92-BE25-87D75D5E6135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FC320-AFF9-448A-8439-E47D9BA2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B99E24-D5D1-497B-A99A-4D23D903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7FEEB-3CFF-4200-B346-5B3A3119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0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amss.com/product/camss30-medium-shelter-syste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amss.com/product/customize-camss-30-medium-shelter-system/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camss.com/product/camss30-medium-shelter-system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mss.com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3305238" y="3083147"/>
            <a:ext cx="53652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Air Force 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92C91BB6-6E30-4DF6-B7C1-0C8428A50D59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8108414" y="3313979"/>
            <a:ext cx="39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Tan: 5419-01-465-3019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352540" y="3402114"/>
            <a:ext cx="39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5419-01-465-3023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37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Shelter Informational Video</a:t>
            </a:r>
          </a:p>
        </p:txBody>
      </p:sp>
      <p:pic>
        <p:nvPicPr>
          <p:cNvPr id="3" name="CAMSS 30 FINAL 1920x1080-woW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46" y="1399141"/>
            <a:ext cx="9289889" cy="52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08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Medium Small Shelter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893484" y="1914448"/>
            <a:ext cx="5035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Official U.S. Air Force Medium Shelter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Large vehicle entries for maintenance and many others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Versatile in extreme environments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Over 2,500 shelters deployed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From the extreme heat of the Middle East to the freezing temps of Alaska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Proven in extensive U.S. government lab tests and in the 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6872748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61991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CAMSS30,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www.camss.com/product/camss30-medium-shelter-system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tent in the background&#10;&#10;Description automatically generated">
            <a:extLst>
              <a:ext uri="{FF2B5EF4-FFF2-40B4-BE49-F238E27FC236}">
                <a16:creationId xmlns:a16="http://schemas.microsoft.com/office/drawing/2014/main" xmlns="" id="{B069D542-716D-4A69-B978-D8EBA0906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59" y="2249130"/>
            <a:ext cx="5571287" cy="236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7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Extreme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889697" y="1916163"/>
            <a:ext cx="49432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29’6” W x 52’ L x 14’9” 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1534 sq. ft. usable space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Lightweight and durable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Sets up in four (4) hours with a trained crew of  six (6)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Easily transportable on a </a:t>
            </a: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463L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pallet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Assembles without heavy equipment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Used for maintenance, flight line support, command posts, dining, recreation, billeting, and forward operating bases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PT Sans Caption" charset="-52"/>
                <a:cs typeface="Arial" panose="020B0604020202020204" pitchFamily="34" charset="0"/>
              </a:rPr>
              <a:t>Fire resistant per NFPA 701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07E534-6D43-4F79-9C8E-8BDCD7596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67" y="2242048"/>
            <a:ext cx="4955459" cy="3340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6000" y="2318845"/>
            <a:ext cx="4794532" cy="31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81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CAMSS30 Extreme Testing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07E534-6D43-4F79-9C8E-8BDCD7596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50" y="2160258"/>
            <a:ext cx="4955459" cy="3340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8813" y="2242047"/>
            <a:ext cx="4794532" cy="3176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479" y="1630498"/>
            <a:ext cx="679740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Tested from -50° to 125° F to maintain inside temperatures of 40° to 80° F with standard military 5-ton ECUs. High heat test conducted with full simulated Saudi Arabia solar load. (Source Selection Testing – McKinley Climatic Laboratories)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Wind load capability testing (Source Selection Testing – Aberdeen Proving Ground)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Snow load capability of 20 psf (Source Selection Review)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Meets naked eye blackout test (Source Selection Testing)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20 setup/strikes and still mission capable (AFOTEC Testing)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Assembles in under two and one half hours (150 minutes) with trained crew of six (AFOTEC Testing)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Tested and passed rain test 40 mph wind with rate of 5 inches per hour (Source Selection Testing – Aberdeen Proving Ground)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Tested to assemble in MOPP-2 and cold weather gear (AFOTEC Testing)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11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29876" y="569626"/>
            <a:ext cx="9827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OPTIONAL: CAMSS30 SolarFly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829938" y="1540770"/>
            <a:ext cx="52660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reduces heat from sun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compact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 (18) Fly ropes and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ighteen (18) guys anchors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Fly, stands, rods, ropes and spikes weigh 470 lbs.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install without any disassembly of the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welded mil-spec fabric with mesh that meets fire rating ASTM D6413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Withstands 55 mph sustained winds with 65 mph wind gusts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662079" y="5519157"/>
            <a:ext cx="4714153" cy="1037163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994520" y="5588414"/>
            <a:ext cx="38010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Numbers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–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CAMSS-30Q-SF-T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Color – CAMSS-30Q-SF-G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719" y="1429482"/>
            <a:ext cx="5242688" cy="41928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117435" y="5848434"/>
            <a:ext cx="39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8340-01-653-5482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37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BA74BBD-84DC-4A20-BE07-45C612A5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352461"/>
            <a:ext cx="2814497" cy="389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335569-9765-40FB-AF41-DB519DA16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5615" y="2328068"/>
            <a:ext cx="2803837" cy="3770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Website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717745C-E800-40B4-A4D2-23F484660A0F}"/>
              </a:ext>
            </a:extLst>
          </p:cNvPr>
          <p:cNvSpPr/>
          <p:nvPr/>
        </p:nvSpPr>
        <p:spPr>
          <a:xfrm>
            <a:off x="8531940" y="1563329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49BC8D-5FEE-436B-9D95-73874037D783}"/>
              </a:ext>
            </a:extLst>
          </p:cNvPr>
          <p:cNvSpPr/>
          <p:nvPr/>
        </p:nvSpPr>
        <p:spPr>
          <a:xfrm>
            <a:off x="8697205" y="1584055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</a:t>
            </a:r>
          </a:p>
        </p:txBody>
      </p:sp>
      <p:pic>
        <p:nvPicPr>
          <p:cNvPr id="11" name="Picture 10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78136A07-8508-471A-84E8-0CB9E425C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43" y="1922206"/>
            <a:ext cx="3231473" cy="4577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5C2436F-156E-49C0-8893-379B6EC686A6}"/>
              </a:ext>
            </a:extLst>
          </p:cNvPr>
          <p:cNvSpPr/>
          <p:nvPr/>
        </p:nvSpPr>
        <p:spPr>
          <a:xfrm>
            <a:off x="4709650" y="159774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ECD25B-D86B-48C8-848E-57E4F10A7D3F}"/>
              </a:ext>
            </a:extLst>
          </p:cNvPr>
          <p:cNvSpPr/>
          <p:nvPr/>
        </p:nvSpPr>
        <p:spPr>
          <a:xfrm>
            <a:off x="4852793" y="160372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Page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B17D300-32AA-4723-B63D-888AC6B296EB}"/>
              </a:ext>
            </a:extLst>
          </p:cNvPr>
          <p:cNvSpPr/>
          <p:nvPr/>
        </p:nvSpPr>
        <p:spPr>
          <a:xfrm>
            <a:off x="916856" y="161003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FCFE62-44F1-4E83-9A05-7BA494118BDA}"/>
              </a:ext>
            </a:extLst>
          </p:cNvPr>
          <p:cNvSpPr/>
          <p:nvPr/>
        </p:nvSpPr>
        <p:spPr>
          <a:xfrm>
            <a:off x="1059999" y="161601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CAMSS.com</a:t>
            </a:r>
          </a:p>
        </p:txBody>
      </p:sp>
      <p:pic>
        <p:nvPicPr>
          <p:cNvPr id="12" name="Picture 11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A824A14D-19E9-48AD-ABD1-8566D1C6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" y="1940675"/>
            <a:ext cx="3231473" cy="4577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8460EA-D684-4D96-9382-522083CEB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565" y="2345842"/>
            <a:ext cx="2820493" cy="4130413"/>
          </a:xfrm>
          <a:prstGeom prst="rect">
            <a:avLst/>
          </a:prstGeom>
        </p:spPr>
      </p:pic>
      <p:pic>
        <p:nvPicPr>
          <p:cNvPr id="3" name="Picture 2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92C0B3D6-0843-40F4-98AB-871D4EDC8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3" y="1938367"/>
            <a:ext cx="3231473" cy="4577919"/>
          </a:xfrm>
          <a:prstGeom prst="rect">
            <a:avLst/>
          </a:prstGeom>
        </p:spPr>
      </p:pic>
      <p:sp>
        <p:nvSpPr>
          <p:cNvPr id="19" name="Rectangle 18">
            <a:hlinkClick r:id="rId6"/>
            <a:extLst>
              <a:ext uri="{FF2B5EF4-FFF2-40B4-BE49-F238E27FC236}">
                <a16:creationId xmlns:a16="http://schemas.microsoft.com/office/drawing/2014/main" xmlns="" id="{F4A51745-73B1-4148-8BE0-221F41897A29}"/>
              </a:ext>
            </a:extLst>
          </p:cNvPr>
          <p:cNvSpPr/>
          <p:nvPr/>
        </p:nvSpPr>
        <p:spPr>
          <a:xfrm>
            <a:off x="641555" y="1607573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7"/>
            <a:extLst>
              <a:ext uri="{FF2B5EF4-FFF2-40B4-BE49-F238E27FC236}">
                <a16:creationId xmlns:a16="http://schemas.microsoft.com/office/drawing/2014/main" xmlns="" id="{60AFB456-695C-40E6-9B5C-06749F673E54}"/>
              </a:ext>
            </a:extLst>
          </p:cNvPr>
          <p:cNvSpPr/>
          <p:nvPr/>
        </p:nvSpPr>
        <p:spPr>
          <a:xfrm>
            <a:off x="4466303" y="1575618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8"/>
            <a:extLst>
              <a:ext uri="{FF2B5EF4-FFF2-40B4-BE49-F238E27FC236}">
                <a16:creationId xmlns:a16="http://schemas.microsoft.com/office/drawing/2014/main" xmlns="" id="{A5FF55CC-2B50-440A-A4D1-9E276F833B2F}"/>
              </a:ext>
            </a:extLst>
          </p:cNvPr>
          <p:cNvSpPr/>
          <p:nvPr/>
        </p:nvSpPr>
        <p:spPr>
          <a:xfrm>
            <a:off x="8283677" y="1573160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2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BBB31C-18AB-42C6-82A7-4901FE549AB9}"/>
              </a:ext>
            </a:extLst>
          </p:cNvPr>
          <p:cNvSpPr txBox="1"/>
          <p:nvPr/>
        </p:nvSpPr>
        <p:spPr>
          <a:xfrm>
            <a:off x="0" y="3806654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considering CAMSS Shelters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please contact us below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15033096-729B-45E1-8C2F-F2E4CEE05B22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3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423</Words>
  <Application>Microsoft Office PowerPoint</Application>
  <PresentationFormat>Widescreen</PresentationFormat>
  <Paragraphs>56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PT Sans Caption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Ryan Phillips</cp:lastModifiedBy>
  <cp:revision>68</cp:revision>
  <cp:lastPrinted>2019-06-10T19:16:59Z</cp:lastPrinted>
  <dcterms:created xsi:type="dcterms:W3CDTF">2019-05-08T19:24:50Z</dcterms:created>
  <dcterms:modified xsi:type="dcterms:W3CDTF">2019-06-26T15:33:16Z</dcterms:modified>
</cp:coreProperties>
</file>